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2" r:id="rId3"/>
    <p:sldId id="298" r:id="rId4"/>
    <p:sldId id="299" r:id="rId5"/>
    <p:sldId id="285" r:id="rId6"/>
    <p:sldId id="259" r:id="rId7"/>
    <p:sldId id="294" r:id="rId8"/>
    <p:sldId id="286" r:id="rId9"/>
    <p:sldId id="288" r:id="rId10"/>
    <p:sldId id="287" r:id="rId11"/>
    <p:sldId id="280" r:id="rId12"/>
    <p:sldId id="275" r:id="rId13"/>
    <p:sldId id="276" r:id="rId14"/>
    <p:sldId id="277" r:id="rId15"/>
    <p:sldId id="271" r:id="rId16"/>
    <p:sldId id="274" r:id="rId17"/>
    <p:sldId id="282" r:id="rId18"/>
    <p:sldId id="267" r:id="rId19"/>
    <p:sldId id="284" r:id="rId20"/>
    <p:sldId id="297" r:id="rId21"/>
    <p:sldId id="262" r:id="rId22"/>
    <p:sldId id="270" r:id="rId23"/>
    <p:sldId id="268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6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239EC-7139-46F7-B43D-0B2025F26FC9}" type="datetimeFigureOut">
              <a:rPr lang="en-GB" smtClean="0"/>
              <a:t>11/12/2019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B0C4-F82D-45FC-A843-9C284216E4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0962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239EC-7139-46F7-B43D-0B2025F26FC9}" type="datetimeFigureOut">
              <a:rPr lang="en-GB" smtClean="0"/>
              <a:t>11/12/2019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B0C4-F82D-45FC-A843-9C284216E4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8306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239EC-7139-46F7-B43D-0B2025F26FC9}" type="datetimeFigureOut">
              <a:rPr lang="en-GB" smtClean="0"/>
              <a:t>11/12/2019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B0C4-F82D-45FC-A843-9C284216E4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892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239EC-7139-46F7-B43D-0B2025F26FC9}" type="datetimeFigureOut">
              <a:rPr lang="en-GB" smtClean="0"/>
              <a:t>11/12/2019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B0C4-F82D-45FC-A843-9C284216E4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558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239EC-7139-46F7-B43D-0B2025F26FC9}" type="datetimeFigureOut">
              <a:rPr lang="en-GB" smtClean="0"/>
              <a:t>11/12/2019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B0C4-F82D-45FC-A843-9C284216E4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0100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239EC-7139-46F7-B43D-0B2025F26FC9}" type="datetimeFigureOut">
              <a:rPr lang="en-GB" smtClean="0"/>
              <a:t>11/12/2019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B0C4-F82D-45FC-A843-9C284216E4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890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239EC-7139-46F7-B43D-0B2025F26FC9}" type="datetimeFigureOut">
              <a:rPr lang="en-GB" smtClean="0"/>
              <a:t>11/12/2019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B0C4-F82D-45FC-A843-9C284216E4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6665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239EC-7139-46F7-B43D-0B2025F26FC9}" type="datetimeFigureOut">
              <a:rPr lang="en-GB" smtClean="0"/>
              <a:t>11/12/2019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B0C4-F82D-45FC-A843-9C284216E4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8343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239EC-7139-46F7-B43D-0B2025F26FC9}" type="datetimeFigureOut">
              <a:rPr lang="en-GB" smtClean="0"/>
              <a:t>11/12/2019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B0C4-F82D-45FC-A843-9C284216E4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148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239EC-7139-46F7-B43D-0B2025F26FC9}" type="datetimeFigureOut">
              <a:rPr lang="en-GB" smtClean="0"/>
              <a:t>11/12/2019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B0C4-F82D-45FC-A843-9C284216E4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673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239EC-7139-46F7-B43D-0B2025F26FC9}" type="datetimeFigureOut">
              <a:rPr lang="en-GB" smtClean="0"/>
              <a:t>11/12/2019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B0C4-F82D-45FC-A843-9C284216E4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8470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A239EC-7139-46F7-B43D-0B2025F26FC9}" type="datetimeFigureOut">
              <a:rPr lang="en-GB" smtClean="0"/>
              <a:t>11/12/2019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3B0C4-F82D-45FC-A843-9C284216E4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170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iolmap.shinyapps.io/parkrun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iol-map.shef.ac.uk/" TargetMode="Externa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hyperlink" Target="https://www.shu.ac.uk/research/specialisms/advanced-wellbeing-research-centre/our-partners/parkrun" TargetMode="External"/><Relationship Id="rId4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sheffield.ac.uk/scharr/shortcourseunit/intro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itowaqr/DoPE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4000"/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EDB8EF9-E571-461D-81C1-C9E0515C9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500" y="271609"/>
            <a:ext cx="6858000" cy="1655762"/>
          </a:xfrm>
        </p:spPr>
        <p:txBody>
          <a:bodyPr>
            <a:normAutofit fontScale="47500" lnSpcReduction="2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sz="5800" dirty="0"/>
              <a:t>Parkrun: Access, Participation and Equity</a:t>
            </a:r>
          </a:p>
          <a:p>
            <a:r>
              <a:rPr lang="en-US" sz="3800" dirty="0"/>
              <a:t>Robert Smith</a:t>
            </a:r>
          </a:p>
          <a:p>
            <a:r>
              <a:rPr lang="en-US" sz="3800" dirty="0"/>
              <a:t>PhD Candidate, ScHARR</a:t>
            </a:r>
            <a:endParaRPr lang="en-GB" dirty="0"/>
          </a:p>
        </p:txBody>
      </p:sp>
      <p:pic>
        <p:nvPicPr>
          <p:cNvPr id="5124" name="Picture 4" descr="parkrun-logo.jpg">
            <a:extLst>
              <a:ext uri="{FF2B5EF4-FFF2-40B4-BE49-F238E27FC236}">
                <a16:creationId xmlns:a16="http://schemas.microsoft.com/office/drawing/2014/main" id="{808A46B7-323D-453E-9FA3-94C73C3CD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500" y="271609"/>
            <a:ext cx="1878144" cy="95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C65724-A61E-4CF4-99C9-6D95AE5E7FD2}"/>
              </a:ext>
            </a:extLst>
          </p:cNvPr>
          <p:cNvSpPr txBox="1"/>
          <p:nvPr/>
        </p:nvSpPr>
        <p:spPr>
          <a:xfrm>
            <a:off x="1610687" y="4140551"/>
            <a:ext cx="68580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History of Parkrun</a:t>
            </a:r>
          </a:p>
          <a:p>
            <a:pPr algn="ctr"/>
            <a:endParaRPr lang="en-GB" sz="2400" b="1" dirty="0"/>
          </a:p>
          <a:p>
            <a:pPr algn="ctr"/>
            <a:r>
              <a:rPr lang="en-GB" sz="2400" b="1" dirty="0"/>
              <a:t>Access &amp; Participation in Parkrun</a:t>
            </a:r>
          </a:p>
          <a:p>
            <a:pPr algn="ctr"/>
            <a:endParaRPr lang="en-GB" sz="2400" b="1" dirty="0"/>
          </a:p>
          <a:p>
            <a:pPr algn="ctr"/>
            <a:r>
              <a:rPr lang="en-GB" sz="2400" b="1" dirty="0"/>
              <a:t>Identifying Optimal Locations for 200 new events</a:t>
            </a:r>
          </a:p>
          <a:p>
            <a:pPr algn="ctr"/>
            <a:endParaRPr lang="en-GB" sz="2400" b="1" dirty="0"/>
          </a:p>
          <a:p>
            <a:pPr algn="ctr"/>
            <a:r>
              <a:rPr lang="en-GB" sz="2400" b="1" dirty="0"/>
              <a:t>Further Analysis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70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A91D7-9508-4463-B306-15F62C89B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7AC49-2512-4E1C-B8CB-EA102F696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C6FC9A-A575-430E-AE1C-C295F950D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91"/>
            <a:ext cx="9144000" cy="680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66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4000"/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2C3FC-5459-4B84-B09B-0C27AD0C4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8753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Methods</a:t>
            </a:r>
            <a:endParaRPr lang="en-GB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316B30-D725-429B-B154-B37249E73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771" y="1107129"/>
            <a:ext cx="4403893" cy="575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028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86ED2-B572-4205-80D9-2ECE2AF8A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9A0F9-21A2-4C79-B165-D475974C2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146" name="Picture 2" descr="https://lh5.googleusercontent.com/OkdFkmaQ_Qa0aKiXdfb2pM7GtfF4PAO4oYx0eJ2l7AFQQpjslkGBgNdsMg4wuyirmre9AlxsK0ecBKjrAFhd-fi_dmNhGOAR4BCiiKKodi-OhMOYECCk3gNqk6gVnamuPsrHhE0kZtY">
            <a:extLst>
              <a:ext uri="{FF2B5EF4-FFF2-40B4-BE49-F238E27FC236}">
                <a16:creationId xmlns:a16="http://schemas.microsoft.com/office/drawing/2014/main" id="{C41B5D34-2874-48D4-B953-F57CA0C14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8275"/>
            <a:ext cx="9144000" cy="652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267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550E3-A99D-43C3-9EBD-732EEBE62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170" name="Picture 2" descr="https://lh4.googleusercontent.com/ayHA6qamHnbi3a4ddV9PVhDrCA-LpVNpnBbAXfquuFy-6ZtXmiQhvo9D-ZRfI9f8ZyDey98ynPa4kAyQlQtyFkmh3iwar8Ofdju0Ag4-4ybsEMRbFJpj2_PKm3XBI6b73a0rH-H8HkU">
            <a:extLst>
              <a:ext uri="{FF2B5EF4-FFF2-40B4-BE49-F238E27FC236}">
                <a16:creationId xmlns:a16="http://schemas.microsoft.com/office/drawing/2014/main" id="{B7F5DE72-1236-4599-8C37-D67C6FDC17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96" y="1825625"/>
            <a:ext cx="601740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4.googleusercontent.com/ayHA6qamHnbi3a4ddV9PVhDrCA-LpVNpnBbAXfquuFy-6ZtXmiQhvo9D-ZRfI9f8ZyDey98ynPa4kAyQlQtyFkmh3iwar8Ofdju0Ag4-4ybsEMRbFJpj2_PKm3XBI6b73a0rH-H8HkU">
            <a:extLst>
              <a:ext uri="{FF2B5EF4-FFF2-40B4-BE49-F238E27FC236}">
                <a16:creationId xmlns:a16="http://schemas.microsoft.com/office/drawing/2014/main" id="{D219D30A-EA56-4603-96FA-065E3F2D2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238"/>
            <a:ext cx="9144000" cy="661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749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52A19-541E-410C-A891-76588AF21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838A4-F7D8-422E-869B-BA8C3E58A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194" name="Picture 2" descr="https://lh6.googleusercontent.com/WM25GKwERwaI33NcdtHne6R_rIro7kDueL1CFEDBxcGVCnxwN260Du-GRKdQ5TeffobdiymyWccoYUSupRzl4wSVFAYGD_3HDYv817dUMysBvaUpjxCj9MP_SI93LchihFrNPJdOmdI">
            <a:extLst>
              <a:ext uri="{FF2B5EF4-FFF2-40B4-BE49-F238E27FC236}">
                <a16:creationId xmlns:a16="http://schemas.microsoft.com/office/drawing/2014/main" id="{33B4CEAE-A133-4ECE-9D7C-D2E4882AA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8275"/>
            <a:ext cx="9144000" cy="652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801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DB417-CABA-4481-AC85-3C0211826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EEA10-0A64-4834-AA20-F0516B952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FB3C4B-A352-44E5-878C-2357C9F63B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75"/>
          <a:stretch/>
        </p:blipFill>
        <p:spPr>
          <a:xfrm>
            <a:off x="-1" y="0"/>
            <a:ext cx="9259733" cy="64928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BB6EF4C-3432-40DB-B8C2-2E1A05AED1B5}"/>
              </a:ext>
            </a:extLst>
          </p:cNvPr>
          <p:cNvSpPr/>
          <p:nvPr/>
        </p:nvSpPr>
        <p:spPr>
          <a:xfrm>
            <a:off x="545284" y="6411723"/>
            <a:ext cx="886716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00"/>
                </a:solidFill>
                <a:latin typeface="Helvetica Neue"/>
              </a:rPr>
              <a:t>Access = { 2.2 * 1,220 + 4.9 * 2,351+ 2.3*1,915 + 0.7 * 1,844 + 5.1 * 1,530 } = </a:t>
            </a:r>
            <a:r>
              <a:rPr lang="en-GB" sz="1600" b="1" u="sng" dirty="0">
                <a:solidFill>
                  <a:srgbClr val="000000"/>
                </a:solidFill>
                <a:latin typeface="Helvetica Neue"/>
              </a:rPr>
              <a:t>27,702.2</a:t>
            </a:r>
            <a:endParaRPr lang="en-GB" sz="1600" dirty="0"/>
          </a:p>
          <a:p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9119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DCC55-D65C-4822-9EEC-E78AC318B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C9DB1-A573-4BE1-927B-B220B4440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3816F4-352D-4712-B6D2-BFF7FBF104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1"/>
          <a:stretch/>
        </p:blipFill>
        <p:spPr>
          <a:xfrm>
            <a:off x="-66047" y="0"/>
            <a:ext cx="9210047" cy="63963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0A24133-6316-4617-8364-9F86E893DAB7}"/>
              </a:ext>
            </a:extLst>
          </p:cNvPr>
          <p:cNvSpPr/>
          <p:nvPr/>
        </p:nvSpPr>
        <p:spPr>
          <a:xfrm>
            <a:off x="0" y="6396335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rgbClr val="000000"/>
                </a:solidFill>
                <a:latin typeface="Helvetica Neue"/>
              </a:rPr>
              <a:t>Access = { 2.2 * 1,220 + 4.9 * 2,351+ 2.3*1,915 + 0.7 * 1,844 + </a:t>
            </a:r>
            <a:r>
              <a:rPr lang="en-GB" sz="1600" b="1" dirty="0">
                <a:solidFill>
                  <a:srgbClr val="FF0000"/>
                </a:solidFill>
                <a:latin typeface="Helvetica Neue"/>
              </a:rPr>
              <a:t>2.0</a:t>
            </a:r>
            <a:r>
              <a:rPr lang="en-GB" sz="1600" b="1" dirty="0">
                <a:solidFill>
                  <a:srgbClr val="000000"/>
                </a:solidFill>
                <a:latin typeface="Helvetica Neue"/>
              </a:rPr>
              <a:t> * 1,530 } = </a:t>
            </a:r>
            <a:r>
              <a:rPr lang="en-GB" sz="1600" b="1" u="sng" dirty="0">
                <a:solidFill>
                  <a:srgbClr val="FF0000"/>
                </a:solidFill>
                <a:latin typeface="Helvetica Neue"/>
              </a:rPr>
              <a:t>22,959.2</a:t>
            </a:r>
            <a:endParaRPr lang="en-GB" sz="1600" dirty="0"/>
          </a:p>
          <a:p>
            <a:pPr algn="ctr"/>
            <a:br>
              <a:rPr lang="en-GB" sz="1600" dirty="0"/>
            </a:b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947050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4000"/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2C3FC-5459-4B84-B09B-0C27AD0C4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4254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Results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604866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4000"/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7C33B-3284-4A71-9198-C688EAE5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3000" dirty="0"/>
              <a:t>Where should parkrun locate 200 new parkrun events? </a:t>
            </a:r>
            <a:br>
              <a:rPr lang="en-US" b="1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30CAD-C52A-4423-85F5-AF3A56F30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0546" y="6096700"/>
            <a:ext cx="3385422" cy="31724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dirty="0">
                <a:hlinkClick r:id="rId3"/>
              </a:rPr>
              <a:t>https://iolmap.shinyapps.io/parkrun/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7F75C1-9E29-4267-8461-8DA2620C2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099" y="1341842"/>
            <a:ext cx="6339799" cy="41743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D9EC60-A87C-48D0-A5B3-9ADF3EF0838B}"/>
              </a:ext>
            </a:extLst>
          </p:cNvPr>
          <p:cNvSpPr/>
          <p:nvPr/>
        </p:nvSpPr>
        <p:spPr>
          <a:xfrm>
            <a:off x="5222162" y="6044610"/>
            <a:ext cx="2611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5"/>
              </a:rPr>
              <a:t>http://iol-map.shef.ac.uk/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3792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4000"/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801B85B-8626-42AD-80D0-21C5BA873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46" y="1585518"/>
            <a:ext cx="7920919" cy="4578291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90F1D16-9271-4327-96A0-3E1612F9B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/>
              <a:t>Depressing slide ….</a:t>
            </a:r>
            <a:br>
              <a:rPr lang="en-US" b="1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2354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54000"/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2A946-21D5-4561-B5C2-6E33E73EE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1066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Background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0E89F9-7511-405D-8950-5467A62E865A}"/>
              </a:ext>
            </a:extLst>
          </p:cNvPr>
          <p:cNvSpPr/>
          <p:nvPr/>
        </p:nvSpPr>
        <p:spPr>
          <a:xfrm>
            <a:off x="1107829" y="5934670"/>
            <a:ext cx="69283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5"/>
              </a:rPr>
              <a:t>https://www.shu.ac.uk/research/specialisms/advanced-wellbeing-research-centre/our-partners/parkrun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6D6EF3-533B-4F27-BAFD-00CFC30C6552}"/>
              </a:ext>
            </a:extLst>
          </p:cNvPr>
          <p:cNvSpPr/>
          <p:nvPr/>
        </p:nvSpPr>
        <p:spPr>
          <a:xfrm>
            <a:off x="1023089" y="2648400"/>
            <a:ext cx="6930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https://www.youtube.com/watch?v=ktx4lujARdc&amp;feature=share</a:t>
            </a:r>
          </a:p>
        </p:txBody>
      </p:sp>
      <p:pic>
        <p:nvPicPr>
          <p:cNvPr id="5" name="Parkrun">
            <a:hlinkClick r:id="" action="ppaction://media"/>
            <a:extLst>
              <a:ext uri="{FF2B5EF4-FFF2-40B4-BE49-F238E27FC236}">
                <a16:creationId xmlns:a16="http://schemas.microsoft.com/office/drawing/2014/main" id="{2558EB75-C6B1-4AFC-A331-98D1BD698E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52400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1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75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4000"/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90F1D16-9271-4327-96A0-3E1612F9B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/>
              <a:t>Further Analysis – role of Ethnicity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998194-9004-4231-A4EC-FB1D28199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625" y="1687946"/>
            <a:ext cx="5287984" cy="43025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FFE648-B600-4B0F-8B37-D94470F09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81" y="1758067"/>
            <a:ext cx="3232743" cy="423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764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4000"/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44355-212D-4ECC-9229-0F018761E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dirty="0"/>
              <a:t>Acknowledgements</a:t>
            </a:r>
            <a:endParaRPr lang="en-GB" sz="2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B159F-C69B-48A5-A27F-C17A87010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200" i="1" dirty="0"/>
              <a:t>Co-authors on pre-print Access &amp; Participation Paper (Attachment 1):</a:t>
            </a:r>
          </a:p>
          <a:p>
            <a:pPr marL="0" indent="0">
              <a:buNone/>
            </a:pPr>
            <a:r>
              <a:rPr lang="en-GB" sz="1200" b="1" i="1" dirty="0"/>
              <a:t>Schneider PP</a:t>
            </a:r>
            <a:r>
              <a:rPr lang="en-GB" sz="1200" b="1" i="1" baseline="30000" dirty="0"/>
              <a:t>1</a:t>
            </a:r>
            <a:r>
              <a:rPr lang="en-GB" sz="1200" b="1" i="1" dirty="0"/>
              <a:t>, </a:t>
            </a:r>
            <a:r>
              <a:rPr lang="en-GB" sz="1200" b="1" i="1" dirty="0" err="1"/>
              <a:t>Bullas</a:t>
            </a:r>
            <a:r>
              <a:rPr lang="en-GB" sz="1200" b="1" i="1" dirty="0"/>
              <a:t> A</a:t>
            </a:r>
            <a:r>
              <a:rPr lang="en-GB" sz="1200" b="1" i="1" baseline="30000" dirty="0"/>
              <a:t>2</a:t>
            </a:r>
            <a:r>
              <a:rPr lang="en-GB" sz="1200" b="1" i="1" dirty="0"/>
              <a:t>, Bayley T</a:t>
            </a:r>
            <a:r>
              <a:rPr lang="en-GB" sz="1200" b="1" i="1" baseline="30000" dirty="0"/>
              <a:t>1</a:t>
            </a:r>
            <a:r>
              <a:rPr lang="en-GB" sz="1200" b="1" i="1" dirty="0"/>
              <a:t>, </a:t>
            </a:r>
            <a:r>
              <a:rPr lang="en-GB" sz="1200" b="1" i="1" dirty="0" err="1"/>
              <a:t>Haake</a:t>
            </a:r>
            <a:r>
              <a:rPr lang="en-GB" sz="1200" b="1" i="1" dirty="0"/>
              <a:t> SSJ</a:t>
            </a:r>
            <a:r>
              <a:rPr lang="en-GB" sz="1200" b="1" i="1" baseline="30000" dirty="0"/>
              <a:t>2</a:t>
            </a:r>
            <a:r>
              <a:rPr lang="en-GB" sz="1200" b="1" i="1" dirty="0"/>
              <a:t>, Brennan A</a:t>
            </a:r>
            <a:r>
              <a:rPr lang="en-GB" sz="1200" b="1" i="1" baseline="30000" dirty="0"/>
              <a:t>1</a:t>
            </a:r>
            <a:r>
              <a:rPr lang="en-GB" sz="1200" b="1" i="1" dirty="0"/>
              <a:t>, Goyder E</a:t>
            </a:r>
            <a:r>
              <a:rPr lang="en-GB" sz="1200" b="1" i="1" baseline="30000" dirty="0"/>
              <a:t>1</a:t>
            </a:r>
            <a:endParaRPr lang="en-GB" sz="1200" b="1" dirty="0"/>
          </a:p>
          <a:p>
            <a:pPr marL="0" indent="0">
              <a:buNone/>
            </a:pPr>
            <a:r>
              <a:rPr lang="en-GB" sz="900" i="1" baseline="30000" dirty="0"/>
              <a:t>	</a:t>
            </a:r>
            <a:endParaRPr lang="en-GB" sz="1200" i="1" dirty="0"/>
          </a:p>
          <a:p>
            <a:pPr marL="0" indent="0">
              <a:buNone/>
            </a:pPr>
            <a:r>
              <a:rPr lang="en-GB" sz="1200" i="1" dirty="0"/>
              <a:t>Collaborators on conditional probability project (Attachment 2):</a:t>
            </a:r>
          </a:p>
          <a:p>
            <a:pPr marL="0" indent="0">
              <a:buNone/>
            </a:pPr>
            <a:r>
              <a:rPr lang="en-GB" sz="1200" b="1" i="1" dirty="0"/>
              <a:t>Chang J, Schneider PP</a:t>
            </a:r>
            <a:r>
              <a:rPr lang="en-GB" sz="1200" b="1" i="1" baseline="30000" dirty="0"/>
              <a:t>1</a:t>
            </a:r>
            <a:r>
              <a:rPr lang="en-GB" sz="1200" b="1" i="1" dirty="0"/>
              <a:t>, Brennan A</a:t>
            </a:r>
            <a:r>
              <a:rPr lang="en-GB" sz="1200" b="1" i="1" baseline="30000" dirty="0"/>
              <a:t>1</a:t>
            </a:r>
            <a:r>
              <a:rPr lang="en-GB" sz="1200" b="1" i="1" dirty="0"/>
              <a:t>, Goyder E</a:t>
            </a:r>
            <a:r>
              <a:rPr lang="en-GB" sz="1200" b="1" i="1" baseline="30000" dirty="0"/>
              <a:t>1</a:t>
            </a:r>
          </a:p>
          <a:p>
            <a:pPr marL="0" indent="0">
              <a:buNone/>
            </a:pPr>
            <a:endParaRPr lang="en-GB" sz="1200" b="1" i="1" baseline="30000" dirty="0"/>
          </a:p>
          <a:p>
            <a:pPr marL="0" indent="0">
              <a:buNone/>
            </a:pPr>
            <a:r>
              <a:rPr lang="en-GB" sz="1200" i="1" dirty="0"/>
              <a:t>Collaborators on the determinants of participation paper:</a:t>
            </a:r>
          </a:p>
          <a:p>
            <a:pPr marL="0" indent="0">
              <a:buNone/>
            </a:pPr>
            <a:r>
              <a:rPr lang="en-GB" sz="1200" b="1" i="1" dirty="0"/>
              <a:t>Schneider PP</a:t>
            </a:r>
            <a:r>
              <a:rPr lang="en-GB" sz="1200" b="1" i="1" baseline="30000" dirty="0"/>
              <a:t>1</a:t>
            </a:r>
            <a:r>
              <a:rPr lang="en-GB" sz="1200" b="1" i="1" dirty="0"/>
              <a:t>, </a:t>
            </a:r>
            <a:r>
              <a:rPr lang="en-GB" sz="1200" b="1" i="1" dirty="0" err="1"/>
              <a:t>Bullas</a:t>
            </a:r>
            <a:r>
              <a:rPr lang="en-GB" sz="1200" b="1" i="1" dirty="0"/>
              <a:t> A</a:t>
            </a:r>
            <a:r>
              <a:rPr lang="en-GB" sz="1200" b="1" i="1" baseline="30000" dirty="0"/>
              <a:t>2</a:t>
            </a:r>
            <a:r>
              <a:rPr lang="en-GB" sz="1200" b="1" i="1" dirty="0"/>
              <a:t>, </a:t>
            </a:r>
            <a:r>
              <a:rPr lang="en-GB" sz="1200" b="1" i="1" dirty="0" err="1"/>
              <a:t>Haake</a:t>
            </a:r>
            <a:r>
              <a:rPr lang="en-GB" sz="1200" b="1" i="1" dirty="0"/>
              <a:t> SSJ</a:t>
            </a:r>
            <a:r>
              <a:rPr lang="en-GB" sz="1200" b="1" i="1" baseline="30000" dirty="0"/>
              <a:t>2</a:t>
            </a:r>
            <a:r>
              <a:rPr lang="en-GB" sz="1200" b="1" i="1" dirty="0"/>
              <a:t>, Brennan A</a:t>
            </a:r>
            <a:r>
              <a:rPr lang="en-GB" sz="1200" b="1" i="1" baseline="30000" dirty="0"/>
              <a:t>1</a:t>
            </a:r>
            <a:r>
              <a:rPr lang="en-GB" sz="1200" b="1" i="1" dirty="0"/>
              <a:t>, Goyder E</a:t>
            </a:r>
            <a:r>
              <a:rPr lang="en-GB" sz="1200" b="1" i="1" baseline="30000" dirty="0"/>
              <a:t>1</a:t>
            </a:r>
            <a:endParaRPr lang="en-GB" sz="1200" b="1" dirty="0"/>
          </a:p>
          <a:p>
            <a:pPr marL="0" indent="0">
              <a:buNone/>
            </a:pPr>
            <a:endParaRPr lang="en-GB" sz="1200" i="1" dirty="0"/>
          </a:p>
          <a:p>
            <a:pPr marL="0" indent="0">
              <a:buNone/>
            </a:pPr>
            <a:r>
              <a:rPr lang="en-GB" sz="1200" i="1" dirty="0"/>
              <a:t>With special thanks to team at Parkrun Global Wellbeing:</a:t>
            </a:r>
          </a:p>
          <a:p>
            <a:pPr marL="0" indent="0">
              <a:buNone/>
            </a:pPr>
            <a:r>
              <a:rPr lang="en-GB" sz="1200" b="1" i="1" dirty="0"/>
              <a:t>Chrissie Wellington OBE, Rowan </a:t>
            </a:r>
            <a:r>
              <a:rPr lang="en-GB" sz="1200" b="1" i="1" dirty="0" err="1"/>
              <a:t>Ardill</a:t>
            </a:r>
            <a:r>
              <a:rPr lang="en-GB" sz="1200" b="1" i="1" dirty="0"/>
              <a:t>, Tom Mason.</a:t>
            </a:r>
          </a:p>
          <a:p>
            <a:pPr marL="0" indent="0">
              <a:buNone/>
            </a:pPr>
            <a:endParaRPr lang="en-GB" sz="1200" i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750" i="1" baseline="30000" dirty="0"/>
              <a:t>1</a:t>
            </a:r>
            <a:r>
              <a:rPr lang="en-GB" sz="750" i="1" dirty="0"/>
              <a:t>School of Health and Related Research, University of Sheffield, Sheffield, UK.</a:t>
            </a:r>
            <a:endParaRPr lang="en-GB" sz="75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750" i="1" baseline="30000" dirty="0"/>
              <a:t>2</a:t>
            </a:r>
            <a:r>
              <a:rPr lang="en-GB" sz="750" i="1" dirty="0"/>
              <a:t>Advanced Wellbeing Research Centre, Sheffield Hallam University, Sheffield, UK.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675" i="1" baseline="30000" dirty="0"/>
              <a:t>3</a:t>
            </a:r>
            <a:r>
              <a:rPr lang="en-GB" sz="750" i="1" dirty="0"/>
              <a:t>Parkrun  Global Health and Wellbeing, </a:t>
            </a:r>
            <a:r>
              <a:rPr lang="en-GB" sz="750" i="1" dirty="0" err="1"/>
              <a:t>ParkrunUK</a:t>
            </a:r>
            <a:r>
              <a:rPr lang="en-GB" sz="750" i="1" dirty="0"/>
              <a:t>, London.</a:t>
            </a:r>
          </a:p>
          <a:p>
            <a:pPr marL="0" indent="0">
              <a:buNone/>
            </a:pPr>
            <a:endParaRPr lang="en-GB" sz="1500" i="1" dirty="0"/>
          </a:p>
          <a:p>
            <a:pPr marL="0" indent="0">
              <a:buNone/>
            </a:pPr>
            <a:endParaRPr lang="en-GB" sz="1500" i="1" dirty="0"/>
          </a:p>
          <a:p>
            <a:pPr marL="0" indent="0">
              <a:buNone/>
            </a:pPr>
            <a:endParaRPr lang="en-GB" sz="1500" i="1" dirty="0"/>
          </a:p>
          <a:p>
            <a:pPr marL="0" indent="0">
              <a:buNone/>
            </a:pPr>
            <a:endParaRPr lang="en-GB" sz="1500" i="1" dirty="0"/>
          </a:p>
          <a:p>
            <a:pPr marL="0" indent="0">
              <a:buNone/>
            </a:pPr>
            <a:endParaRPr lang="en-GB" sz="1500" i="1" dirty="0"/>
          </a:p>
          <a:p>
            <a:pPr marL="0" indent="0">
              <a:buNone/>
            </a:pPr>
            <a:endParaRPr lang="en-GB" sz="1500" i="1" dirty="0"/>
          </a:p>
          <a:p>
            <a:pPr marL="0" indent="0">
              <a:buNone/>
            </a:pPr>
            <a:endParaRPr lang="en-GB" sz="1500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DDDCB-0BDA-4882-B38B-2B7B67EED0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5536352" y="1825625"/>
            <a:ext cx="3194921" cy="3971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60322C-4525-4E7A-8DC2-6050E6723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857" y="5660411"/>
            <a:ext cx="1037978" cy="10331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C93BD9-09ED-4AE7-BEDC-303DFE61B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7695" y="97592"/>
            <a:ext cx="2054423" cy="1033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35F82A-A8B1-4102-9833-E5A0E96CB5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878" y="5642172"/>
            <a:ext cx="1037979" cy="1051344"/>
          </a:xfrm>
          <a:prstGeom prst="rect">
            <a:avLst/>
          </a:prstGeom>
        </p:spPr>
      </p:pic>
      <p:pic>
        <p:nvPicPr>
          <p:cNvPr id="8" name="Picture 6" descr="Rob Smith">
            <a:extLst>
              <a:ext uri="{FF2B5EF4-FFF2-40B4-BE49-F238E27FC236}">
                <a16:creationId xmlns:a16="http://schemas.microsoft.com/office/drawing/2014/main" id="{26F5D8FB-2364-4165-AA46-5D73D0EBA5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01"/>
          <a:stretch/>
        </p:blipFill>
        <p:spPr bwMode="auto">
          <a:xfrm>
            <a:off x="3129515" y="5660411"/>
            <a:ext cx="938883" cy="103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199A40-0B80-4514-90CC-5365058249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8398" y="5660411"/>
            <a:ext cx="1018658" cy="1041295"/>
          </a:xfrm>
          <a:prstGeom prst="rect">
            <a:avLst/>
          </a:prstGeom>
        </p:spPr>
      </p:pic>
      <p:pic>
        <p:nvPicPr>
          <p:cNvPr id="10" name="Picture 4" descr="Tom Bayley">
            <a:extLst>
              <a:ext uri="{FF2B5EF4-FFF2-40B4-BE49-F238E27FC236}">
                <a16:creationId xmlns:a16="http://schemas.microsoft.com/office/drawing/2014/main" id="{56458FF7-9364-4837-AD47-CF67C89B9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92" y="5642171"/>
            <a:ext cx="882807" cy="105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286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4000"/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5ABC1-68E1-4E47-8978-DCD0D079A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Further Research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0C93F8-1257-4280-BD00-4A8F0A8B0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66" y="2630968"/>
            <a:ext cx="2869623" cy="21223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A12225-3D22-4001-B083-D02D29D20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347" y="2645496"/>
            <a:ext cx="2202189" cy="21223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5B5588-0C9F-4800-8B48-400060928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0094" y="2630968"/>
            <a:ext cx="3134884" cy="21223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B5B8FE-E7ED-465A-83A0-9423FD2949C4}"/>
              </a:ext>
            </a:extLst>
          </p:cNvPr>
          <p:cNvSpPr txBox="1"/>
          <p:nvPr/>
        </p:nvSpPr>
        <p:spPr>
          <a:xfrm>
            <a:off x="270672" y="1801473"/>
            <a:ext cx="2655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International Replication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A7B05E-1B28-4024-A0CC-24173BD6C95D}"/>
              </a:ext>
            </a:extLst>
          </p:cNvPr>
          <p:cNvSpPr txBox="1"/>
          <p:nvPr/>
        </p:nvSpPr>
        <p:spPr>
          <a:xfrm>
            <a:off x="3033463" y="1801473"/>
            <a:ext cx="2655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Economic Model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E82F34-26CA-49E0-BBF0-C5A5A3A00D46}"/>
              </a:ext>
            </a:extLst>
          </p:cNvPr>
          <p:cNvSpPr txBox="1"/>
          <p:nvPr/>
        </p:nvSpPr>
        <p:spPr>
          <a:xfrm>
            <a:off x="5909557" y="1801473"/>
            <a:ext cx="2655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Wider Impact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1036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6885AD-5BDB-489C-A045-2F0AAEC925F4}"/>
              </a:ext>
            </a:extLst>
          </p:cNvPr>
          <p:cNvSpPr/>
          <p:nvPr/>
        </p:nvSpPr>
        <p:spPr>
          <a:xfrm>
            <a:off x="5217952" y="5691280"/>
            <a:ext cx="31117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https://www.sheffield.ac.uk/scharr/shortcourseunit/intror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F2DBAA-9948-494A-AB33-221CF145B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17" y="147067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Open research &amp; programming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EC0D90-BBB0-492C-BAEC-4C0014FE8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798" y="1627247"/>
            <a:ext cx="3596886" cy="39218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5C9A7F-467D-4A33-852B-565AE01BD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884" y="3380743"/>
            <a:ext cx="1713702" cy="1753496"/>
          </a:xfrm>
          <a:prstGeom prst="rect">
            <a:avLst/>
          </a:prstGeom>
        </p:spPr>
      </p:pic>
      <p:pic>
        <p:nvPicPr>
          <p:cNvPr id="13" name="Picture 14" descr="Related image">
            <a:extLst>
              <a:ext uri="{FF2B5EF4-FFF2-40B4-BE49-F238E27FC236}">
                <a16:creationId xmlns:a16="http://schemas.microsoft.com/office/drawing/2014/main" id="{A092D920-B543-46A6-85B8-955B739B95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7" b="14967"/>
          <a:stretch/>
        </p:blipFill>
        <p:spPr bwMode="auto">
          <a:xfrm>
            <a:off x="389268" y="1627247"/>
            <a:ext cx="3936935" cy="175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CB10AA8-8452-4D39-87AF-9F5A4951DF37}"/>
              </a:ext>
            </a:extLst>
          </p:cNvPr>
          <p:cNvSpPr/>
          <p:nvPr/>
        </p:nvSpPr>
        <p:spPr>
          <a:xfrm>
            <a:off x="838260" y="5179768"/>
            <a:ext cx="34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6"/>
              </a:rPr>
              <a:t>https://github.com/bitowaqr/DoPE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4135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B20FA9B4-5EB7-4BAF-8CB4-714D04E78F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9"/>
          <a:stretch/>
        </p:blipFill>
        <p:spPr bwMode="auto">
          <a:xfrm>
            <a:off x="2071818" y="1295166"/>
            <a:ext cx="5444718" cy="519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3E36C7E-BEEB-4C9C-B8FB-E7722FBA4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1066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Trends at Bushy Parkrun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426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FFAA5F-AE7A-4DB5-99D9-EA1101B90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206"/>
          <a:stretch/>
        </p:blipFill>
        <p:spPr>
          <a:xfrm>
            <a:off x="1241569" y="1904301"/>
            <a:ext cx="6274967" cy="403777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673BC52-DB2F-41DF-90FE-FA326A177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1066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Predicting Attendance at Bushy Parkrun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0623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4000"/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2A946-21D5-4561-B5C2-6E33E73EE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1066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Background</a:t>
            </a:r>
            <a:endParaRPr lang="en-GB" dirty="0"/>
          </a:p>
        </p:txBody>
      </p:sp>
      <p:pic>
        <p:nvPicPr>
          <p:cNvPr id="5" name="Picture 4" descr="https://lh6.googleusercontent.com/S0VBJLQ-dzN9RJwsoEDPPaBsx8TLOL5WW1ZK7J2jmi4LkiO9XP_phLLerW9dYXtoOl7qYXqXYAZipQJj0w7n0EeLixZlwf_TMkjTax8YjEet2N8EEcSdqkFlyQYgx1Snbya8lOsUMxU">
            <a:extLst>
              <a:ext uri="{FF2B5EF4-FFF2-40B4-BE49-F238E27FC236}">
                <a16:creationId xmlns:a16="http://schemas.microsoft.com/office/drawing/2014/main" id="{69820838-F936-4BA2-AB58-DB6A4F2BC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224" y="1530990"/>
            <a:ext cx="5283552" cy="4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403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4000"/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2C3FC-5459-4B84-B09B-0C27AD0C4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4254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Research Questions</a:t>
            </a:r>
            <a:endParaRPr lang="en-GB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D0EA3-26DF-404C-874B-8946BB628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16333"/>
            <a:ext cx="7886700" cy="515807"/>
          </a:xfrm>
        </p:spPr>
        <p:txBody>
          <a:bodyPr>
            <a:normAutofit/>
          </a:bodyPr>
          <a:lstStyle/>
          <a:p>
            <a:pPr marL="342900" lvl="1" indent="0" algn="ctr">
              <a:buNone/>
            </a:pPr>
            <a:r>
              <a:rPr lang="en-US" b="1" dirty="0"/>
              <a:t>Where should parkrun locate 200 new parkrun events?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A388EA9-0CEF-42D6-B4E0-99BC3DCFF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017672"/>
              </p:ext>
            </p:extLst>
          </p:nvPr>
        </p:nvGraphicFramePr>
        <p:xfrm>
          <a:off x="1006679" y="2663543"/>
          <a:ext cx="7357146" cy="3493976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996580">
                  <a:extLst>
                    <a:ext uri="{9D8B030D-6E8A-4147-A177-3AD203B41FA5}">
                      <a16:colId xmlns:a16="http://schemas.microsoft.com/office/drawing/2014/main" val="3853743732"/>
                    </a:ext>
                  </a:extLst>
                </a:gridCol>
                <a:gridCol w="2680283">
                  <a:extLst>
                    <a:ext uri="{9D8B030D-6E8A-4147-A177-3AD203B41FA5}">
                      <a16:colId xmlns:a16="http://schemas.microsoft.com/office/drawing/2014/main" val="4231798412"/>
                    </a:ext>
                  </a:extLst>
                </a:gridCol>
                <a:gridCol w="2680283">
                  <a:extLst>
                    <a:ext uri="{9D8B030D-6E8A-4147-A177-3AD203B41FA5}">
                      <a16:colId xmlns:a16="http://schemas.microsoft.com/office/drawing/2014/main" val="3732972913"/>
                    </a:ext>
                  </a:extLst>
                </a:gridCol>
              </a:tblGrid>
              <a:tr h="1134592">
                <a:tc>
                  <a:txBody>
                    <a:bodyPr/>
                    <a:lstStyle/>
                    <a:p>
                      <a:pPr algn="ctr"/>
                      <a:endParaRPr lang="en-GB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tx1"/>
                          </a:solidFill>
                        </a:rPr>
                        <a:t>Access</a:t>
                      </a:r>
                      <a:endParaRPr lang="en-GB" sz="36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tx1"/>
                          </a:solidFill>
                        </a:rPr>
                        <a:t>Participation</a:t>
                      </a:r>
                      <a:endParaRPr lang="en-GB" sz="36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470465"/>
                  </a:ext>
                </a:extLst>
              </a:tr>
              <a:tr h="113459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600" b="1" kern="1200" dirty="0">
                          <a:solidFill>
                            <a:schemeClr val="tx1"/>
                          </a:solidFill>
                        </a:rPr>
                        <a:t>Efficiency</a:t>
                      </a:r>
                      <a:endParaRPr lang="en-GB" sz="3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1.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Maximize overall access.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3.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Maximize overall participation.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6211665"/>
                  </a:ext>
                </a:extLst>
              </a:tr>
              <a:tr h="122479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600" b="1" kern="1200" dirty="0">
                          <a:solidFill>
                            <a:schemeClr val="tx1"/>
                          </a:solidFill>
                        </a:rPr>
                        <a:t>Equity</a:t>
                      </a:r>
                      <a:endParaRPr lang="en-GB" sz="3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2.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Maximize deprivation weighted access.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4.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Maximize deprivation weighted participation.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808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6615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4000"/>
            <a:lum/>
          </a:blip>
          <a:srcRect/>
          <a:stretch>
            <a:fillRect l="-51000" r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A388EA9-0CEF-42D6-B4E0-99BC3DCFF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621929"/>
              </p:ext>
            </p:extLst>
          </p:nvPr>
        </p:nvGraphicFramePr>
        <p:xfrm>
          <a:off x="251670" y="218114"/>
          <a:ext cx="8456099" cy="6182686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294813">
                  <a:extLst>
                    <a:ext uri="{9D8B030D-6E8A-4147-A177-3AD203B41FA5}">
                      <a16:colId xmlns:a16="http://schemas.microsoft.com/office/drawing/2014/main" val="3853743732"/>
                    </a:ext>
                  </a:extLst>
                </a:gridCol>
                <a:gridCol w="3080643">
                  <a:extLst>
                    <a:ext uri="{9D8B030D-6E8A-4147-A177-3AD203B41FA5}">
                      <a16:colId xmlns:a16="http://schemas.microsoft.com/office/drawing/2014/main" val="4231798412"/>
                    </a:ext>
                  </a:extLst>
                </a:gridCol>
                <a:gridCol w="3080643">
                  <a:extLst>
                    <a:ext uri="{9D8B030D-6E8A-4147-A177-3AD203B41FA5}">
                      <a16:colId xmlns:a16="http://schemas.microsoft.com/office/drawing/2014/main" val="3732972913"/>
                    </a:ext>
                  </a:extLst>
                </a:gridCol>
              </a:tblGrid>
              <a:tr h="1131736">
                <a:tc>
                  <a:txBody>
                    <a:bodyPr/>
                    <a:lstStyle/>
                    <a:p>
                      <a:pPr algn="ctr"/>
                      <a:endParaRPr lang="en-GB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tx1"/>
                          </a:solidFill>
                        </a:rPr>
                        <a:t>Access</a:t>
                      </a:r>
                      <a:endParaRPr lang="en-GB" sz="36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tx1"/>
                          </a:solidFill>
                        </a:rPr>
                        <a:t>Participation</a:t>
                      </a:r>
                      <a:endParaRPr lang="en-GB" sz="36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470465"/>
                  </a:ext>
                </a:extLst>
              </a:tr>
              <a:tr h="261942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600" b="1" kern="1200" dirty="0">
                          <a:solidFill>
                            <a:schemeClr val="tx1"/>
                          </a:solidFill>
                        </a:rPr>
                        <a:t>Efficiency</a:t>
                      </a:r>
                      <a:endParaRPr lang="en-GB" sz="3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6211665"/>
                  </a:ext>
                </a:extLst>
              </a:tr>
              <a:tr h="243152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600" b="1" kern="1200" dirty="0">
                          <a:solidFill>
                            <a:schemeClr val="tx1"/>
                          </a:solidFill>
                        </a:rPr>
                        <a:t>Equity</a:t>
                      </a:r>
                      <a:endParaRPr lang="en-GB" sz="3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808732"/>
                  </a:ext>
                </a:extLst>
              </a:tr>
            </a:tbl>
          </a:graphicData>
        </a:graphic>
      </p:graphicFrame>
      <p:pic>
        <p:nvPicPr>
          <p:cNvPr id="5" name="officeArt object">
            <a:extLst>
              <a:ext uri="{FF2B5EF4-FFF2-40B4-BE49-F238E27FC236}">
                <a16:creationId xmlns:a16="http://schemas.microsoft.com/office/drawing/2014/main" id="{BEB1B7E7-A2BA-42D1-9D41-51F846715940}"/>
              </a:ext>
            </a:extLst>
          </p:cNvPr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68368" y="1451296"/>
            <a:ext cx="2688674" cy="208885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27F7A390-A242-4729-9AF1-0B16FBA3C46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663502" y="4156744"/>
            <a:ext cx="2793540" cy="20888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6B4996-5384-4AF7-A82B-C714D8AF5A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6458" y="1451296"/>
            <a:ext cx="2961311" cy="20888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66E752-7E89-4BB8-8D58-23508BE9DE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8914" y="4156744"/>
            <a:ext cx="2968855" cy="208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97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BFEA68-4969-4A84-ABBA-CC5EAC752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71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3B548-6716-44C3-9858-C7A92AC80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19B85-CA8B-40DE-95E7-5206728B0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6" name="Picture 4" descr="https://lh4.googleusercontent.com/_qV66M5VzW0nq-nhO-lzmQ_wpOTYT19qFF0P4l7_xKPsZ5eHCeVzTFNhwjvtKe9wKhW-fB9fwDPDhinaJI0hlLcqdX7I2bVuDSBhu0MURlpNxtFYu4jD4-G89TI4gt86O_mWVuyR5hw">
            <a:extLst>
              <a:ext uri="{FF2B5EF4-FFF2-40B4-BE49-F238E27FC236}">
                <a16:creationId xmlns:a16="http://schemas.microsoft.com/office/drawing/2014/main" id="{F15609E9-7792-4F2A-AA78-2E635B10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112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863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362</TotalTime>
  <Words>273</Words>
  <Application>Microsoft Office PowerPoint</Application>
  <PresentationFormat>On-screen Show (4:3)</PresentationFormat>
  <Paragraphs>76</Paragraphs>
  <Slides>23</Slides>
  <Notes>0</Notes>
  <HiddenSlides>1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Helvetica Neue</vt:lpstr>
      <vt:lpstr>Office Theme</vt:lpstr>
      <vt:lpstr>PowerPoint Presentation</vt:lpstr>
      <vt:lpstr>Background</vt:lpstr>
      <vt:lpstr>Trends at Bushy Parkrun</vt:lpstr>
      <vt:lpstr>Predicting Attendance at Bushy Parkrun</vt:lpstr>
      <vt:lpstr>Background</vt:lpstr>
      <vt:lpstr>Research Questions</vt:lpstr>
      <vt:lpstr>PowerPoint Presentation</vt:lpstr>
      <vt:lpstr>PowerPoint Presentation</vt:lpstr>
      <vt:lpstr>PowerPoint Presentation</vt:lpstr>
      <vt:lpstr>PowerPoint Presentation</vt:lpstr>
      <vt:lpstr>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Where should parkrun locate 200 new parkrun events?  </vt:lpstr>
      <vt:lpstr>Depressing slide …. </vt:lpstr>
      <vt:lpstr>Further Analysis – role of Ethnicity</vt:lpstr>
      <vt:lpstr>Acknowledgements</vt:lpstr>
      <vt:lpstr>Further Research</vt:lpstr>
      <vt:lpstr>Open research &amp; programming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Smith</dc:creator>
  <cp:lastModifiedBy>Robert Smith</cp:lastModifiedBy>
  <cp:revision>43</cp:revision>
  <dcterms:created xsi:type="dcterms:W3CDTF">2019-09-15T13:37:22Z</dcterms:created>
  <dcterms:modified xsi:type="dcterms:W3CDTF">2019-12-11T11:28:40Z</dcterms:modified>
</cp:coreProperties>
</file>